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78" r:id="rId4"/>
    <p:sldId id="279" r:id="rId5"/>
    <p:sldId id="259" r:id="rId6"/>
    <p:sldId id="260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1" r:id="rId18"/>
    <p:sldId id="290" r:id="rId19"/>
    <p:sldId id="292" r:id="rId20"/>
    <p:sldId id="293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Manrope SemiBold" panose="020B0604020202020204" charset="0"/>
      <p:regular r:id="rId24"/>
      <p:bold r:id="rId25"/>
    </p:embeddedFont>
    <p:embeddedFont>
      <p:font typeface="Manrope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99">
          <p15:clr>
            <a:srgbClr val="747775"/>
          </p15:clr>
        </p15:guide>
        <p15:guide id="2" pos="282">
          <p15:clr>
            <a:srgbClr val="747775"/>
          </p15:clr>
        </p15:guide>
        <p15:guide id="3" orient="horz" pos="195">
          <p15:clr>
            <a:srgbClr val="747775"/>
          </p15:clr>
        </p15:guide>
        <p15:guide id="4" orient="horz" pos="771">
          <p15:clr>
            <a:srgbClr val="747775"/>
          </p15:clr>
        </p15:guide>
        <p15:guide id="5" orient="horz" pos="298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B9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63" autoAdjust="0"/>
  </p:normalViewPr>
  <p:slideViewPr>
    <p:cSldViewPr snapToGrid="0">
      <p:cViewPr>
        <p:scale>
          <a:sx n="100" d="100"/>
          <a:sy n="100" d="100"/>
        </p:scale>
        <p:origin x="946" y="235"/>
      </p:cViewPr>
      <p:guideLst>
        <p:guide orient="horz" pos="1299"/>
        <p:guide pos="282"/>
        <p:guide orient="horz" pos="195"/>
        <p:guide orient="horz" pos="771"/>
        <p:guide orient="horz" pos="29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____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Missing</a:t>
            </a:r>
            <a:r>
              <a:rPr lang="en-US" baseline="0" dirty="0" smtClean="0"/>
              <a:t> values</a:t>
            </a:r>
            <a:endParaRPr lang="ru-RU" baseline="0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Gender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NaN %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95-4795-BA7A-70E1178F5DC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NaN %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95-4795-BA7A-70E1178F5DC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University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NaN %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95-4795-BA7A-70E1178F5DC0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School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NaN %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95-4795-BA7A-70E1178F5DC0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Education status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NaN %</c:v>
                </c:pt>
              </c:strCache>
            </c:strRef>
          </c:cat>
          <c:val>
            <c:numRef>
              <c:f>Лист1!$F$2</c:f>
              <c:numCache>
                <c:formatCode>General</c:formatCode>
                <c:ptCount val="1"/>
                <c:pt idx="0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95-4795-BA7A-70E1178F5DC0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Political preferences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NaN %</c:v>
                </c:pt>
              </c:strCache>
            </c:strRef>
          </c:cat>
          <c:val>
            <c:numRef>
              <c:f>Лист1!$G$2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95-4795-BA7A-70E1178F5DC0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Alcohol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NaN %</c:v>
                </c:pt>
              </c:strCache>
            </c:strRef>
          </c:cat>
          <c:val>
            <c:numRef>
              <c:f>Лист1!$H$2</c:f>
              <c:numCache>
                <c:formatCode>General</c:formatCode>
                <c:ptCount val="1"/>
                <c:pt idx="0">
                  <c:v>91.5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95-4795-BA7A-70E1178F5DC0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Smoking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NaN %</c:v>
                </c:pt>
              </c:strCache>
            </c:strRef>
          </c:cat>
          <c:val>
            <c:numRef>
              <c:f>Лист1!$I$2</c:f>
              <c:numCache>
                <c:formatCode>General</c:formatCode>
                <c:ptCount val="1"/>
                <c:pt idx="0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C95-4795-BA7A-70E1178F5D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77824"/>
        <c:axId val="438770608"/>
      </c:barChart>
      <c:catAx>
        <c:axId val="43877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8770608"/>
        <c:crosses val="autoZero"/>
        <c:auto val="1"/>
        <c:lblAlgn val="ctr"/>
        <c:lblOffset val="100"/>
        <c:noMultiLvlLbl val="0"/>
      </c:catAx>
      <c:valAx>
        <c:axId val="43877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3877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Distribution of shortest path lengths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E1-4AD5-8C44-27DF9ECA3C9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1108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E1-4AD5-8C44-27DF9ECA3C9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E1-4AD5-8C44-27DF9ECA3C93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540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BE1-4AD5-8C44-27DF9ECA3C93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Лист1!$F$2</c:f>
              <c:numCache>
                <c:formatCode>General</c:formatCode>
                <c:ptCount val="1"/>
                <c:pt idx="0">
                  <c:v>1016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E1-4AD5-8C44-27DF9ECA3C93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Лист1!$G$2</c:f>
              <c:numCache>
                <c:formatCode>General</c:formatCode>
                <c:ptCount val="1"/>
                <c:pt idx="0">
                  <c:v>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BE1-4AD5-8C44-27DF9ECA3C93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Лист1!$H$2</c:f>
              <c:numCache>
                <c:formatCode>General</c:formatCode>
                <c:ptCount val="1"/>
                <c:pt idx="0">
                  <c:v>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BE1-4AD5-8C44-27DF9ECA3C93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Лист1!$I$2</c:f>
              <c:numCache>
                <c:formatCode>General</c:formatCode>
                <c:ptCount val="1"/>
                <c:pt idx="0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BE1-4AD5-8C44-27DF9ECA3C93}"/>
            </c:ext>
          </c:extLst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Лист1!$J$2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E1-4AD5-8C44-27DF9ECA3C93}"/>
            </c:ext>
          </c:extLst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Количество</c:v>
                </c:pt>
              </c:strCache>
            </c:strRef>
          </c:cat>
          <c:val>
            <c:numRef>
              <c:f>Лист1!$K$2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BE1-4AD5-8C44-27DF9ECA3C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9087376"/>
        <c:axId val="379085408"/>
      </c:barChart>
      <c:catAx>
        <c:axId val="379087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9085408"/>
        <c:crosses val="autoZero"/>
        <c:auto val="1"/>
        <c:lblAlgn val="ctr"/>
        <c:lblOffset val="100"/>
        <c:noMultiLvlLbl val="0"/>
      </c:catAx>
      <c:valAx>
        <c:axId val="3790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7908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Gender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93-4CFD-9D7A-E701A1FC682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93-4CFD-9D7A-E701A1FC682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Education (negative)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93-4CFD-9D7A-E701A1FC6823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Smoking (negative)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93-4CFD-9D7A-E701A1FC68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8351992"/>
        <c:axId val="378914728"/>
      </c:barChart>
      <c:catAx>
        <c:axId val="508351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8914728"/>
        <c:crosses val="autoZero"/>
        <c:auto val="1"/>
        <c:lblAlgn val="ctr"/>
        <c:lblOffset val="100"/>
        <c:noMultiLvlLbl val="0"/>
      </c:catAx>
      <c:valAx>
        <c:axId val="378914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8351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Лист1!$A$2:$A$77</cx:f>
        <cx:lvl ptCount="76" formatCode="0,0000">
          <cx:pt idx="0">0.33333333300000001</cx:pt>
          <cx:pt idx="1">0.69999999999999996</cx:pt>
          <cx:pt idx="2">1</cx:pt>
          <cx:pt idx="3">0.92424242400000001</cx:pt>
          <cx:pt idx="4">0</cx:pt>
          <cx:pt idx="5">0.33333333300000001</cx:pt>
          <cx:pt idx="6">1</cx:pt>
          <cx:pt idx="7">1</cx:pt>
          <cx:pt idx="8">0</cx:pt>
          <cx:pt idx="9">1</cx:pt>
          <cx:pt idx="10">0.49673202599999999</cx:pt>
          <cx:pt idx="11">0.66666666699999999</cx:pt>
          <cx:pt idx="12">0.43790849700000001</cx:pt>
          <cx:pt idx="13">0.20000000000000001</cx:pt>
          <cx:pt idx="14">0.59999999999999998</cx:pt>
          <cx:pt idx="15">1</cx:pt>
          <cx:pt idx="16">0</cx:pt>
          <cx:pt idx="17">0.61904761900000005</cx:pt>
          <cx:pt idx="18">0.70909090900000005</cx:pt>
          <cx:pt idx="19">0.60714285700000004</cx:pt>
          <cx:pt idx="20">0.93333333299999999</cx:pt>
          <cx:pt idx="21">0.40000000000000002</cx:pt>
          <cx:pt idx="22">0.83516483500000005</cx:pt>
          <cx:pt idx="23">0.77777777800000003</cx:pt>
          <cx:pt idx="24">0.73626373599999995</cx:pt>
          <cx:pt idx="25">0.47619047599999997</cx:pt>
          <cx:pt idx="26">0.55555555599999995</cx:pt>
          <cx:pt idx="27">0.92307692299999999</cx:pt>
          <cx:pt idx="28">0.66666666699999999</cx:pt>
          <cx:pt idx="29">0.77777777800000003</cx:pt>
          <cx:pt idx="30">0.43589743600000003</cx:pt>
          <cx:pt idx="31">0</cx:pt>
          <cx:pt idx="32">0.83333333300000001</cx:pt>
          <cx:pt idx="33">0.96363636399999997</cx:pt>
          <cx:pt idx="34">0.678571429</cx:pt>
          <cx:pt idx="35">0.61111111100000004</cx:pt>
          <cx:pt idx="36">0.64285714299999996</cx:pt>
          <cx:pt idx="37">0.83516483500000005</cx:pt>
          <cx:pt idx="38">0.33333333300000001</cx:pt>
          <cx:pt idx="39">0.94545454500000004</cx:pt>
          <cx:pt idx="40">0</cx:pt>
          <cx:pt idx="41">0.93333333299999999</cx:pt>
          <cx:pt idx="42">0</cx:pt>
          <cx:pt idx="43">0.71428571399999996</cx:pt>
          <cx:pt idx="44">0.52380952400000003</cx:pt>
          <cx:pt idx="45">0.72380952399999998</cx:pt>
          <cx:pt idx="46">0.80555555599999995</cx:pt>
          <cx:pt idx="47">0.27635327599999998</cx:pt>
          <cx:pt idx="48">0.61538461499999997</cx:pt>
          <cx:pt idx="49">0</cx:pt>
          <cx:pt idx="50">0</cx:pt>
          <cx:pt idx="51">0</cx:pt>
          <cx:pt idx="52">0.65934065900000005</cx:pt>
          <cx:pt idx="53">0.74545454499999997</cx:pt>
          <cx:pt idx="54">0.824175824</cx:pt>
          <cx:pt idx="55">0</cx:pt>
          <cx:pt idx="56">0.93939393900000001</cx:pt>
          <cx:pt idx="57">0.54545454500000001</cx:pt>
          <cx:pt idx="58">0</cx:pt>
          <cx:pt idx="59">0</cx:pt>
          <cx:pt idx="60">0</cx:pt>
          <cx:pt idx="61">0.74725274699999999</cx:pt>
          <cx:pt idx="62">0.33333333300000001</cx:pt>
          <cx:pt idx="63">0</cx:pt>
          <cx:pt idx="64">0.29999999999999999</cx:pt>
          <cx:pt idx="65">0.33333333300000001</cx:pt>
          <cx:pt idx="66">0.72222222199999997</cx:pt>
          <cx:pt idx="67">0.821428571</cx:pt>
          <cx:pt idx="68">0.79487179500000005</cx:pt>
          <cx:pt idx="69">0.5</cx:pt>
          <cx:pt idx="70">0.40952380999999999</cx:pt>
          <cx:pt idx="71">0</cx:pt>
          <cx:pt idx="72">0.93333333299999999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en-US" sz="1400" dirty="0" smtClean="0"/>
              <a:t>Distribution of local clustering coefficients</a:t>
            </a:r>
            <a:endParaRPr lang="ru-RU" sz="1400" dirty="0"/>
          </a:p>
        </cx:rich>
      </cx:tx>
    </cx:title>
    <cx:plotArea>
      <cx:plotAreaRegion>
        <cx:series layoutId="clusteredColumn" uniqueId="{8A77E182-F24F-417B-9D2A-D5FC6F10ADE0}" formatIdx="0">
          <cx:tx>
            <cx:txData>
              <cx:f>Лист1!$A$1</cx:f>
              <cx:v>Ряд 1</cx:v>
            </cx:txData>
          </cx:tx>
          <cx:dataId val="0"/>
          <cx:layoutPr>
            <cx:binning intervalClosed="r">
              <cx:binCount val="8"/>
            </cx:binning>
          </cx:layoutPr>
        </cx:series>
      </cx:plotAreaRegion>
      <cx:axis id="0">
        <cx:catScaling gapWidth="4.9000001"/>
        <cx:tickLabels/>
        <cx:numFmt formatCode="# ##0,000" sourceLinked="0"/>
      </cx:axis>
      <cx:axis id="1" hidden="1">
        <cx:valScaling/>
        <cx:majorGridlines/>
        <cx:tickLabels/>
      </cx:axis>
    </cx:plotArea>
  </cx:chart>
  <cx:spPr>
    <a:ln>
      <a:solidFill>
        <a:schemeClr val="tx1"/>
      </a:solidFill>
    </a:ln>
  </cx:spPr>
  <cx:clrMapOvr bg1="lt1" tx1="dk1" bg2="dk2" tx2="lt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0282ff3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00282ff3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350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600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99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0282ff3a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00282ff3a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75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0282ff3a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00282ff3a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7158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289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034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37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58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89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28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62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984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0282ff3a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300282ff3a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0282ff3a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00282ff3a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0282ff3a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00282ff3a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4463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0282ff3a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300282ff3a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96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03bd6b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003bd6b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05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4/relationships/chartEx" Target="../charts/chartEx1.xml"/><Relationship Id="rId3" Type="http://schemas.openxmlformats.org/officeDocument/2006/relationships/image" Target="../media/image1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147" y="1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9750" y="1863879"/>
            <a:ext cx="87645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4000"/>
            </a:pPr>
            <a:r>
              <a:rPr lang="en-US" sz="4000" dirty="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Social Network Analysis Project</a:t>
            </a:r>
            <a:endParaRPr sz="4000" b="0" i="0" u="none" strike="noStrike" cap="none" dirty="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973516" y="4459993"/>
            <a:ext cx="190032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 smtClean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Kabanov</a:t>
            </a:r>
            <a:r>
              <a:rPr lang="en-US" sz="2000" dirty="0" smtClean="0">
                <a:solidFill>
                  <a:schemeClr val="lt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A. G.</a:t>
            </a:r>
            <a:endParaRPr sz="2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59" name="Google Shape;59;p13" title="Копия ИТМОлого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Копия Vecto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147" y="1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5" y="755463"/>
            <a:ext cx="5363441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Closeness centrality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600" y="1328132"/>
            <a:ext cx="6830946" cy="3503696"/>
          </a:xfrm>
          <a:prstGeom prst="rect">
            <a:avLst/>
          </a:prstGeom>
        </p:spPr>
      </p:pic>
      <p:sp>
        <p:nvSpPr>
          <p:cNvPr id="12" name="Google Shape;133;p18"/>
          <p:cNvSpPr txBox="1"/>
          <p:nvPr/>
        </p:nvSpPr>
        <p:spPr>
          <a:xfrm>
            <a:off x="6075218" y="886452"/>
            <a:ext cx="322118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Top 10 nodes are highlighted</a:t>
            </a:r>
            <a:endParaRPr b="0" i="0" u="none" strike="noStrike" cap="none" dirty="0">
              <a:solidFill>
                <a:srgbClr val="666666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10740"/>
              </p:ext>
            </p:extLst>
          </p:nvPr>
        </p:nvGraphicFramePr>
        <p:xfrm>
          <a:off x="58323" y="1286531"/>
          <a:ext cx="2160370" cy="35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85">
                  <a:extLst>
                    <a:ext uri="{9D8B030D-6E8A-4147-A177-3AD203B41FA5}">
                      <a16:colId xmlns:a16="http://schemas.microsoft.com/office/drawing/2014/main" val="2108893647"/>
                    </a:ext>
                  </a:extLst>
                </a:gridCol>
                <a:gridCol w="1080185">
                  <a:extLst>
                    <a:ext uri="{9D8B030D-6E8A-4147-A177-3AD203B41FA5}">
                      <a16:colId xmlns:a16="http://schemas.microsoft.com/office/drawing/2014/main" val="860508282"/>
                    </a:ext>
                  </a:extLst>
                </a:gridCol>
              </a:tblGrid>
              <a:tr h="863876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centrality value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296843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Семён Антонов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0.353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88902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Iner</a:t>
                      </a:r>
                      <a:r>
                        <a:rPr lang="en-US" sz="1200" dirty="0" smtClean="0"/>
                        <a:t> Hs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0.338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45303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ru-RU" sz="1200" dirty="0" err="1" smtClean="0"/>
                        <a:t>Эльвин</a:t>
                      </a:r>
                      <a:r>
                        <a:rPr lang="ru-RU" sz="1200" dirty="0" smtClean="0"/>
                        <a:t> Гасанов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0.327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006019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ru-RU" sz="1200" dirty="0" err="1" smtClean="0"/>
                        <a:t>Горислав</a:t>
                      </a:r>
                      <a:r>
                        <a:rPr lang="ru-RU" sz="1200" dirty="0" smtClean="0"/>
                        <a:t> Егоров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0.323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62779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Denis </a:t>
                      </a:r>
                      <a:r>
                        <a:rPr lang="en-US" sz="1200" dirty="0" err="1" smtClean="0"/>
                        <a:t>Antonov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0.320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401698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Василий </a:t>
                      </a:r>
                      <a:r>
                        <a:rPr lang="ru-RU" sz="1200" dirty="0" err="1" smtClean="0"/>
                        <a:t>Каратетян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0.320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309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7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6" y="755463"/>
            <a:ext cx="4594514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000" b="1" dirty="0" err="1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Betweenness</a:t>
            </a: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 centrality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510" y="1253837"/>
            <a:ext cx="6695306" cy="3463636"/>
          </a:xfrm>
          <a:prstGeom prst="rect">
            <a:avLst/>
          </a:prstGeom>
        </p:spPr>
      </p:pic>
      <p:sp>
        <p:nvSpPr>
          <p:cNvPr id="8" name="Google Shape;133;p18"/>
          <p:cNvSpPr txBox="1"/>
          <p:nvPr/>
        </p:nvSpPr>
        <p:spPr>
          <a:xfrm>
            <a:off x="6075218" y="886452"/>
            <a:ext cx="322118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Top 10 nodes are highlighted</a:t>
            </a:r>
            <a:endParaRPr b="0" i="0" u="none" strike="noStrike" cap="none" dirty="0">
              <a:solidFill>
                <a:srgbClr val="666666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29669"/>
              </p:ext>
            </p:extLst>
          </p:nvPr>
        </p:nvGraphicFramePr>
        <p:xfrm>
          <a:off x="58320" y="1286531"/>
          <a:ext cx="2270363" cy="35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5">
                  <a:extLst>
                    <a:ext uri="{9D8B030D-6E8A-4147-A177-3AD203B41FA5}">
                      <a16:colId xmlns:a16="http://schemas.microsoft.com/office/drawing/2014/main" val="2108893647"/>
                    </a:ext>
                  </a:extLst>
                </a:gridCol>
                <a:gridCol w="1171828">
                  <a:extLst>
                    <a:ext uri="{9D8B030D-6E8A-4147-A177-3AD203B41FA5}">
                      <a16:colId xmlns:a16="http://schemas.microsoft.com/office/drawing/2014/main" val="860508282"/>
                    </a:ext>
                  </a:extLst>
                </a:gridCol>
              </a:tblGrid>
              <a:tr h="86387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Betweenness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centrality value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296843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Василий </a:t>
                      </a:r>
                      <a:r>
                        <a:rPr lang="ru-RU" sz="1200" dirty="0" err="1" smtClean="0"/>
                        <a:t>Каратетян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0.566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88902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Семён Антонов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0.504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45303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Iner</a:t>
                      </a:r>
                      <a:r>
                        <a:rPr lang="en-US" sz="1200" dirty="0" smtClean="0"/>
                        <a:t> Hs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0.497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006019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ru-RU" sz="1200" dirty="0" err="1" smtClean="0"/>
                        <a:t>Эльвин</a:t>
                      </a:r>
                      <a:r>
                        <a:rPr lang="ru-RU" sz="1200" dirty="0" smtClean="0"/>
                        <a:t> Гасанов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0.221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62779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ru-RU" sz="1200" dirty="0" err="1" smtClean="0"/>
                        <a:t>Горислав</a:t>
                      </a:r>
                      <a:r>
                        <a:rPr lang="ru-RU" sz="1200" dirty="0" smtClean="0"/>
                        <a:t> Егоров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0.162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401698"/>
                  </a:ext>
                </a:extLst>
              </a:tr>
              <a:tr h="437937">
                <a:tc>
                  <a:txBody>
                    <a:bodyPr/>
                    <a:lstStyle/>
                    <a:p>
                      <a:r>
                        <a:rPr lang="ru-RU" sz="1200" dirty="0" err="1" smtClean="0"/>
                        <a:t>Дарина</a:t>
                      </a:r>
                      <a:r>
                        <a:rPr lang="ru-RU" sz="1200" dirty="0" smtClean="0"/>
                        <a:t> Егорова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0.099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309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0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5" y="755463"/>
            <a:ext cx="6700405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Correlation between centralities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854" y="1184757"/>
            <a:ext cx="4544292" cy="383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9;p15"/>
          <p:cNvSpPr/>
          <p:nvPr/>
        </p:nvSpPr>
        <p:spPr>
          <a:xfrm>
            <a:off x="497031" y="956353"/>
            <a:ext cx="2890405" cy="37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000" b="1" dirty="0" err="1">
                <a:solidFill>
                  <a:srgbClr val="9EB9FF"/>
                </a:solidFill>
                <a:latin typeface="Manrope"/>
                <a:ea typeface="Manrope SemiBold"/>
                <a:cs typeface="Manrope SemiBold"/>
                <a:sym typeface="Manrope"/>
              </a:rPr>
              <a:t>Assortativity</a:t>
            </a:r>
            <a:endParaRPr sz="3000" b="0" i="0" u="none" strike="noStrike" cap="none" dirty="0">
              <a:solidFill>
                <a:srgbClr val="9EB9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8" name="Google Shape;129;p18" title="Копия Vect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603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7;p18" title="Копия ИТМОлого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2197" y="230480"/>
            <a:ext cx="1095900" cy="3005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200460906"/>
              </p:ext>
            </p:extLst>
          </p:nvPr>
        </p:nvGraphicFramePr>
        <p:xfrm>
          <a:off x="1953491" y="1465652"/>
          <a:ext cx="5237018" cy="3290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4263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9;p15"/>
          <p:cNvSpPr/>
          <p:nvPr/>
        </p:nvSpPr>
        <p:spPr>
          <a:xfrm>
            <a:off x="497031" y="956353"/>
            <a:ext cx="2890405" cy="37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000" b="1" dirty="0" smtClean="0">
                <a:solidFill>
                  <a:srgbClr val="9EB9FF"/>
                </a:solidFill>
                <a:latin typeface="Manrope"/>
                <a:ea typeface="Manrope SemiBold"/>
                <a:cs typeface="Manrope SemiBold"/>
                <a:sym typeface="Manrope"/>
              </a:rPr>
              <a:t>Node similarity</a:t>
            </a:r>
            <a:endParaRPr sz="3000" b="0" i="0" u="none" strike="noStrike" cap="none" dirty="0">
              <a:solidFill>
                <a:srgbClr val="9EB9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8" name="Google Shape;129;p18" title="Копия Vect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603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7;p18" title="Копия ИТМОлого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2197" y="230480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324" y="551889"/>
            <a:ext cx="4967258" cy="4533117"/>
          </a:xfrm>
          <a:prstGeom prst="rect">
            <a:avLst/>
          </a:prstGeom>
        </p:spPr>
      </p:pic>
      <p:sp>
        <p:nvSpPr>
          <p:cNvPr id="7" name="Google Shape;133;p18"/>
          <p:cNvSpPr txBox="1"/>
          <p:nvPr/>
        </p:nvSpPr>
        <p:spPr>
          <a:xfrm>
            <a:off x="611672" y="1734499"/>
            <a:ext cx="24406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Only nodes with degree &gt; 10 are left</a:t>
            </a:r>
            <a:endParaRPr sz="1200" b="0" i="0" u="none" strike="noStrike" cap="none" dirty="0">
              <a:solidFill>
                <a:srgbClr val="666666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8" name="Google Shape;133;p18"/>
          <p:cNvSpPr txBox="1"/>
          <p:nvPr/>
        </p:nvSpPr>
        <p:spPr>
          <a:xfrm>
            <a:off x="472814" y="2650236"/>
            <a:ext cx="2440649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b="0" i="0" u="none" strike="noStrike" cap="none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Cosine similarity </a:t>
            </a:r>
            <a:r>
              <a:rPr lang="en-US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on adjacency </a:t>
            </a:r>
            <a:r>
              <a:rPr lang="en-US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matrix</a:t>
            </a:r>
          </a:p>
          <a:p>
            <a:pPr lvl="0">
              <a:buSzPts val="1800"/>
            </a:pPr>
            <a:endParaRPr lang="en-US" dirty="0" smtClean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Hierarchical </a:t>
            </a:r>
            <a:r>
              <a:rPr lang="en-US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clustering</a:t>
            </a:r>
            <a:endParaRPr b="0" i="0" u="none" strike="noStrike" cap="none" dirty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37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5" y="755463"/>
            <a:ext cx="6700405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Largest cliques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69" y="693117"/>
            <a:ext cx="2870733" cy="21113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630" y="1307352"/>
            <a:ext cx="2870733" cy="20927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891" y="2910625"/>
            <a:ext cx="2870733" cy="21266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2820" y="3021542"/>
            <a:ext cx="2712836" cy="2051813"/>
          </a:xfrm>
          <a:prstGeom prst="rect">
            <a:avLst/>
          </a:prstGeom>
        </p:spPr>
      </p:pic>
      <p:sp>
        <p:nvSpPr>
          <p:cNvPr id="12" name="Google Shape;133;p18"/>
          <p:cNvSpPr txBox="1"/>
          <p:nvPr/>
        </p:nvSpPr>
        <p:spPr>
          <a:xfrm>
            <a:off x="3417485" y="1675798"/>
            <a:ext cx="122414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4 similar largest cliques with size</a:t>
            </a:r>
            <a:r>
              <a:rPr lang="ru-RU" sz="1200" b="0" i="0" u="none" strike="noStrike" cap="none" dirty="0" smtClean="0">
                <a:solidFill>
                  <a:srgbClr val="00000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ru-RU" sz="1200" b="0" i="0" u="none" strike="noStrike" cap="none" dirty="0" smtClean="0">
                <a:solidFill>
                  <a:srgbClr val="00000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= 10</a:t>
            </a:r>
            <a:endParaRPr sz="1200" b="0" i="0" u="none" strike="noStrike" cap="none" dirty="0">
              <a:solidFill>
                <a:srgbClr val="666666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6334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5" y="755463"/>
            <a:ext cx="6700405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K-cores decomposition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4" y="1307352"/>
            <a:ext cx="4182807" cy="19214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4" y="3228760"/>
            <a:ext cx="4182807" cy="16793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/>
          <a:srcRect l="3494" r="1723"/>
          <a:stretch/>
        </p:blipFill>
        <p:spPr>
          <a:xfrm>
            <a:off x="4291120" y="1309043"/>
            <a:ext cx="4800600" cy="19266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/>
          <a:srcRect l="77" r="1" b="15525"/>
          <a:stretch/>
        </p:blipFill>
        <p:spPr>
          <a:xfrm>
            <a:off x="4294910" y="3228761"/>
            <a:ext cx="4796810" cy="16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5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5" y="755463"/>
            <a:ext cx="6700405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Laplacian </a:t>
            </a:r>
            <a:r>
              <a:rPr lang="en-US" sz="3000" b="1" dirty="0" err="1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eigenmaps</a:t>
            </a: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 + K-means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46" y="1833793"/>
            <a:ext cx="3153988" cy="24818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176" y="1253836"/>
            <a:ext cx="5705319" cy="37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5" y="755463"/>
            <a:ext cx="6700405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Girvan-Newman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92" y="2009299"/>
            <a:ext cx="3077265" cy="230881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65" y="1151809"/>
            <a:ext cx="5779942" cy="37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5" y="755463"/>
            <a:ext cx="6700405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Girvan-Newman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545" y="1129340"/>
            <a:ext cx="5818910" cy="393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148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6" y="899297"/>
            <a:ext cx="3908714" cy="68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Data collection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86" y="2119194"/>
            <a:ext cx="2680597" cy="1759549"/>
          </a:xfrm>
          <a:prstGeom prst="rect">
            <a:avLst/>
          </a:prstGeom>
        </p:spPr>
      </p:pic>
      <p:sp>
        <p:nvSpPr>
          <p:cNvPr id="12" name="Google Shape;109;p17"/>
          <p:cNvSpPr txBox="1"/>
          <p:nvPr/>
        </p:nvSpPr>
        <p:spPr>
          <a:xfrm>
            <a:off x="1328090" y="3878743"/>
            <a:ext cx="334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VK API</a:t>
            </a:r>
            <a:endParaRPr sz="1800" b="0" i="0" u="none" strike="noStrike" cap="none" dirty="0">
              <a:solidFill>
                <a:srgbClr val="000000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3405251193"/>
              </p:ext>
            </p:extLst>
          </p:nvPr>
        </p:nvGraphicFramePr>
        <p:xfrm>
          <a:off x="3330759" y="1441795"/>
          <a:ext cx="5251901" cy="3393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2413288" y="2322564"/>
            <a:ext cx="4317425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SzPts val="4500"/>
            </a:pPr>
            <a:r>
              <a:rPr lang="en-US" sz="3200" dirty="0">
                <a:solidFill>
                  <a:schemeClr val="bg1"/>
                </a:solidFill>
              </a:rPr>
              <a:t>The End. Thank you!</a:t>
            </a:r>
            <a:endParaRPr sz="3000" b="0" i="0" u="none" strike="noStrike" cap="none" dirty="0">
              <a:solidFill>
                <a:schemeClr val="bg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14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148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6" y="755463"/>
            <a:ext cx="8260800" cy="19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Summary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36" y="1174014"/>
            <a:ext cx="5882817" cy="382702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36072" y="1174014"/>
            <a:ext cx="4086287" cy="232722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392657" y="3110513"/>
            <a:ext cx="841084" cy="893001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278579" y="2264108"/>
            <a:ext cx="810490" cy="7838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763652" y="1641436"/>
            <a:ext cx="1568366" cy="1509958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3160719" y="3706091"/>
            <a:ext cx="1925782" cy="12810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Google Shape;109;p17"/>
          <p:cNvSpPr txBox="1"/>
          <p:nvPr/>
        </p:nvSpPr>
        <p:spPr>
          <a:xfrm>
            <a:off x="1120061" y="3074224"/>
            <a:ext cx="85010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Tver</a:t>
            </a:r>
            <a:r>
              <a:rPr lang="en-US" sz="18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’</a:t>
            </a:r>
            <a:endParaRPr sz="1800" b="0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8" name="Google Shape;109;p17"/>
          <p:cNvSpPr txBox="1"/>
          <p:nvPr/>
        </p:nvSpPr>
        <p:spPr>
          <a:xfrm>
            <a:off x="5294214" y="1890801"/>
            <a:ext cx="85010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DayZ</a:t>
            </a:r>
            <a:endParaRPr sz="1800" b="0" i="0" u="none" strike="noStrike" cap="none" dirty="0">
              <a:solidFill>
                <a:schemeClr val="bg2">
                  <a:lumMod val="40000"/>
                  <a:lumOff val="6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9" name="Google Shape;109;p17"/>
          <p:cNvSpPr txBox="1"/>
          <p:nvPr/>
        </p:nvSpPr>
        <p:spPr>
          <a:xfrm>
            <a:off x="5086502" y="3944622"/>
            <a:ext cx="12103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Relatives</a:t>
            </a:r>
            <a:endParaRPr sz="1800" b="0" i="0" u="none" strike="noStrike" cap="none" dirty="0">
              <a:solidFill>
                <a:schemeClr val="accent6">
                  <a:lumMod val="40000"/>
                  <a:lumOff val="6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0" name="Google Shape;109;p17"/>
          <p:cNvSpPr txBox="1"/>
          <p:nvPr/>
        </p:nvSpPr>
        <p:spPr>
          <a:xfrm>
            <a:off x="3120372" y="2689758"/>
            <a:ext cx="197956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Classmates</a:t>
            </a:r>
            <a:endParaRPr sz="1800" b="0" i="0" u="none" strike="noStrike" cap="none" dirty="0">
              <a:solidFill>
                <a:schemeClr val="accent5">
                  <a:lumMod val="60000"/>
                  <a:lumOff val="4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1" name="Google Shape;109;p17"/>
          <p:cNvSpPr txBox="1"/>
          <p:nvPr/>
        </p:nvSpPr>
        <p:spPr>
          <a:xfrm>
            <a:off x="2068620" y="4610635"/>
            <a:ext cx="125699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smtClean="0">
                <a:solidFill>
                  <a:srgbClr val="92D05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Moscow</a:t>
            </a:r>
            <a:endParaRPr sz="1800" b="0" i="0" u="none" strike="noStrike" cap="none" dirty="0">
              <a:solidFill>
                <a:srgbClr val="92D050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3146535" y="2928267"/>
            <a:ext cx="538774" cy="7778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>
            <a:off x="1918855" y="3629891"/>
            <a:ext cx="1697181" cy="45720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Google Shape;109;p17"/>
          <p:cNvSpPr txBox="1"/>
          <p:nvPr/>
        </p:nvSpPr>
        <p:spPr>
          <a:xfrm>
            <a:off x="726130" y="3857683"/>
            <a:ext cx="131481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800"/>
            </a:pPr>
            <a:r>
              <a:rPr lang="en-US" sz="1000" dirty="0">
                <a:solidFill>
                  <a:schemeClr val="bg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The only connection is due to a random streamer</a:t>
            </a:r>
            <a:endParaRPr sz="1000" b="0" i="0" u="none" strike="noStrike" cap="none" dirty="0">
              <a:solidFill>
                <a:schemeClr val="bg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7" name="Google Shape;109;p17"/>
          <p:cNvSpPr txBox="1"/>
          <p:nvPr/>
        </p:nvSpPr>
        <p:spPr>
          <a:xfrm>
            <a:off x="6396502" y="1236357"/>
            <a:ext cx="244154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Total friends: 98 (4 are inactive)</a:t>
            </a:r>
            <a:endParaRPr sz="1800" b="0" i="0" u="none" strike="noStrike" cap="none" dirty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8" name="Google Shape;109;p17"/>
          <p:cNvSpPr txBox="1"/>
          <p:nvPr/>
        </p:nvSpPr>
        <p:spPr>
          <a:xfrm>
            <a:off x="6408891" y="1958308"/>
            <a:ext cx="251232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Show on graph: 77 (the rest don’t have connections)</a:t>
            </a:r>
            <a:endParaRPr sz="1800" b="0" i="0" u="none" strike="noStrike" cap="none" dirty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0" name="Google Shape;109;p17"/>
          <p:cNvSpPr txBox="1"/>
          <p:nvPr/>
        </p:nvSpPr>
        <p:spPr>
          <a:xfrm>
            <a:off x="6404560" y="2886273"/>
            <a:ext cx="251460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Largest connected component size - </a:t>
            </a:r>
            <a:r>
              <a:rPr lang="en-US" sz="18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73</a:t>
            </a:r>
            <a:endParaRPr sz="1800" b="0" i="0" u="none" strike="noStrike" cap="none" dirty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1" name="Google Shape;109;p17"/>
          <p:cNvSpPr txBox="1"/>
          <p:nvPr/>
        </p:nvSpPr>
        <p:spPr>
          <a:xfrm>
            <a:off x="6404039" y="3563583"/>
            <a:ext cx="265256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buSzPts val="1800"/>
            </a:pPr>
            <a:r>
              <a:rPr lang="en-US" sz="1800" dirty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The graph is undirected, homogeneous, unweighted</a:t>
            </a:r>
            <a:endParaRPr sz="1800" b="0" i="0" u="none" strike="noStrike" cap="none" dirty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514" y="1379246"/>
            <a:ext cx="162007" cy="162007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515" y="2102990"/>
            <a:ext cx="162007" cy="162007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515" y="3029024"/>
            <a:ext cx="162007" cy="162007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994" y="3699778"/>
            <a:ext cx="162007" cy="1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6" y="755463"/>
            <a:ext cx="8260800" cy="19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Summary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09;p17"/>
          <p:cNvSpPr txBox="1"/>
          <p:nvPr/>
        </p:nvSpPr>
        <p:spPr>
          <a:xfrm>
            <a:off x="6078752" y="1670077"/>
            <a:ext cx="2957122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The largest connected components statistics</a:t>
            </a:r>
            <a:endParaRPr lang="en-US" sz="1600" b="1" dirty="0" smtClean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600" dirty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Nodes</a:t>
            </a:r>
            <a:r>
              <a:rPr lang="ru-RU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– </a:t>
            </a:r>
            <a:r>
              <a:rPr lang="en-US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73</a:t>
            </a:r>
            <a:endParaRPr lang="ru-RU" sz="1600" dirty="0" smtClean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600" dirty="0" smtClean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Edges</a:t>
            </a:r>
            <a:r>
              <a:rPr lang="ru-RU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– 283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1600" dirty="0" smtClean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Diameter</a:t>
            </a:r>
            <a:r>
              <a:rPr lang="ru-RU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– 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1600" dirty="0" smtClean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Radius</a:t>
            </a:r>
            <a:r>
              <a:rPr lang="ru-RU" sz="1600" b="0" i="0" u="none" strike="noStrike" cap="none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ru-RU" sz="1600" b="0" i="0" u="none" strike="noStrike" cap="none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– 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1600" b="0" i="0" u="none" strike="noStrike" cap="none" dirty="0" smtClean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793" y="2512084"/>
            <a:ext cx="162007" cy="16200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86" y="1174014"/>
            <a:ext cx="5377176" cy="3712702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3002651" y="2208008"/>
            <a:ext cx="2736082" cy="168428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1182966" y="2690592"/>
            <a:ext cx="2468962" cy="2148371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 rot="19101562">
            <a:off x="2243690" y="1531131"/>
            <a:ext cx="1622929" cy="1974909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Google Shape;109;p17"/>
          <p:cNvSpPr txBox="1"/>
          <p:nvPr/>
        </p:nvSpPr>
        <p:spPr>
          <a:xfrm>
            <a:off x="4589088" y="3299410"/>
            <a:ext cx="1000306" cy="47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smtClean="0">
                <a:solidFill>
                  <a:srgbClr val="00B0F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1 </a:t>
            </a:r>
            <a:r>
              <a:rPr lang="en-US" sz="1800" dirty="0" smtClean="0">
                <a:solidFill>
                  <a:srgbClr val="00B0F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year</a:t>
            </a:r>
            <a:endParaRPr sz="1800" b="0" i="0" u="none" strike="noStrike" cap="none" dirty="0">
              <a:solidFill>
                <a:srgbClr val="00B0F0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8" name="Google Shape;109;p17"/>
          <p:cNvSpPr txBox="1"/>
          <p:nvPr/>
        </p:nvSpPr>
        <p:spPr>
          <a:xfrm>
            <a:off x="456685" y="2811957"/>
            <a:ext cx="1090825" cy="47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2+</a:t>
            </a:r>
            <a:r>
              <a:rPr lang="en-US" sz="1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n-US" sz="1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year</a:t>
            </a:r>
            <a:endParaRPr sz="1800" b="0" i="0" u="none" strike="noStrike" cap="none" dirty="0">
              <a:solidFill>
                <a:schemeClr val="accent6">
                  <a:lumMod val="40000"/>
                  <a:lumOff val="6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9" name="Google Shape;109;p17"/>
          <p:cNvSpPr txBox="1"/>
          <p:nvPr/>
        </p:nvSpPr>
        <p:spPr>
          <a:xfrm>
            <a:off x="947484" y="1722195"/>
            <a:ext cx="1471803" cy="47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err="1" smtClean="0">
                <a:solidFill>
                  <a:srgbClr val="92D05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Cyberzone</a:t>
            </a:r>
            <a:endParaRPr sz="1800" b="0" i="0" u="none" strike="noStrike" cap="none" dirty="0">
              <a:solidFill>
                <a:srgbClr val="92D050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048" y="3006099"/>
            <a:ext cx="162007" cy="16200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048" y="3514399"/>
            <a:ext cx="162007" cy="16200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301" y="3981406"/>
            <a:ext cx="162007" cy="1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6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220" y="-117591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0" y="0"/>
            <a:ext cx="3774000" cy="5143500"/>
          </a:xfrm>
          <a:prstGeom prst="rect">
            <a:avLst/>
          </a:prstGeom>
          <a:solidFill>
            <a:srgbClr val="9E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4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6603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7;p18" title="Копия ИТМОлого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42197" y="230480"/>
            <a:ext cx="1095900" cy="3005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Диаграмма 16"/>
          <p:cNvGraphicFramePr/>
          <p:nvPr>
            <p:extLst>
              <p:ext uri="{D42A27DB-BD31-4B8C-83A1-F6EECF244321}">
                <p14:modId xmlns:p14="http://schemas.microsoft.com/office/powerpoint/2010/main" val="3736948484"/>
              </p:ext>
            </p:extLst>
          </p:nvPr>
        </p:nvGraphicFramePr>
        <p:xfrm>
          <a:off x="67725" y="1429403"/>
          <a:ext cx="3638550" cy="2284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Google Shape;114;p17"/>
          <p:cNvSpPr txBox="1"/>
          <p:nvPr/>
        </p:nvSpPr>
        <p:spPr>
          <a:xfrm>
            <a:off x="212550" y="3751720"/>
            <a:ext cx="3348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Average shortest path length</a:t>
            </a:r>
            <a:r>
              <a:rPr lang="ru" sz="1600" b="0" i="0" u="none" strike="noStrike" cap="none" dirty="0" smtClean="0">
                <a:solidFill>
                  <a:schemeClr val="bg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: </a:t>
            </a:r>
            <a:r>
              <a:rPr lang="ru" sz="1600" b="0" i="0" u="none" strike="noStrike" cap="none" dirty="0" smtClean="0">
                <a:solidFill>
                  <a:schemeClr val="bg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4.06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0" name="Диаграмма 9"/>
              <p:cNvGraphicFramePr/>
              <p:nvPr>
                <p:extLst>
                  <p:ext uri="{D42A27DB-BD31-4B8C-83A1-F6EECF244321}">
                    <p14:modId xmlns:p14="http://schemas.microsoft.com/office/powerpoint/2010/main" val="1529776512"/>
                  </p:ext>
                </p:extLst>
              </p:nvPr>
            </p:nvGraphicFramePr>
            <p:xfrm>
              <a:off x="3851100" y="767951"/>
              <a:ext cx="5098027" cy="33724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10" name="Диаграмма 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1100" y="767951"/>
                <a:ext cx="5098027" cy="337241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14;p17"/>
          <p:cNvSpPr txBox="1"/>
          <p:nvPr/>
        </p:nvSpPr>
        <p:spPr>
          <a:xfrm>
            <a:off x="4288381" y="4201567"/>
            <a:ext cx="422346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SzPts val="1800"/>
            </a:pPr>
            <a:r>
              <a:rPr lang="en-US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Transitivity</a:t>
            </a:r>
            <a:r>
              <a:rPr lang="ru-RU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: </a:t>
            </a:r>
            <a:r>
              <a:rPr lang="ru-RU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0.63</a:t>
            </a:r>
          </a:p>
          <a:p>
            <a:pPr lvl="0" algn="ctr">
              <a:buSzPts val="1800"/>
            </a:pPr>
            <a:r>
              <a:rPr lang="en-US" sz="1600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Average local clustering coefficient</a:t>
            </a:r>
            <a:r>
              <a:rPr lang="ru" sz="1600" b="0" i="0" u="none" strike="noStrike" cap="none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: </a:t>
            </a:r>
            <a:r>
              <a:rPr lang="ru" sz="1600" b="0" i="0" u="none" strike="noStrike" cap="none" dirty="0" smtClean="0">
                <a:solidFill>
                  <a:schemeClr val="tx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0.537</a:t>
            </a:r>
            <a:endParaRPr sz="1600" b="0" i="0" u="none" strike="noStrike" cap="none" dirty="0">
              <a:solidFill>
                <a:schemeClr val="tx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3" name="Google Shape;79;p15"/>
          <p:cNvSpPr/>
          <p:nvPr/>
        </p:nvSpPr>
        <p:spPr>
          <a:xfrm>
            <a:off x="434686" y="755463"/>
            <a:ext cx="3126764" cy="67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Summary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9;p15"/>
          <p:cNvSpPr/>
          <p:nvPr/>
        </p:nvSpPr>
        <p:spPr>
          <a:xfrm>
            <a:off x="434686" y="755463"/>
            <a:ext cx="2031423" cy="37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smtClean="0">
                <a:solidFill>
                  <a:srgbClr val="9EB9FF"/>
                </a:solidFill>
                <a:latin typeface="Manrope"/>
                <a:ea typeface="Manrope SemiBold"/>
                <a:cs typeface="Manrope SemiBold"/>
                <a:sym typeface="Manrope"/>
              </a:rPr>
              <a:t>Power law</a:t>
            </a:r>
            <a:endParaRPr sz="3000" b="0" i="0" u="none" strike="noStrike" cap="none" dirty="0">
              <a:solidFill>
                <a:srgbClr val="9EB9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8" name="Google Shape;129;p18" title="Копия Vect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603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7;p18" title="Копия ИТМОлого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2197" y="230480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452" y="2963305"/>
            <a:ext cx="2807493" cy="21571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147" y="2872865"/>
            <a:ext cx="3107536" cy="22706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t="1665" r="4463"/>
          <a:stretch/>
        </p:blipFill>
        <p:spPr>
          <a:xfrm>
            <a:off x="0" y="2260176"/>
            <a:ext cx="2817452" cy="288332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844" y="697678"/>
            <a:ext cx="3406253" cy="2265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9;p15"/>
          <p:cNvSpPr/>
          <p:nvPr/>
        </p:nvSpPr>
        <p:spPr>
          <a:xfrm>
            <a:off x="434686" y="755463"/>
            <a:ext cx="2890405" cy="37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smtClean="0">
                <a:solidFill>
                  <a:srgbClr val="9EB9FF"/>
                </a:solidFill>
                <a:latin typeface="Manrope"/>
                <a:ea typeface="Manrope SemiBold"/>
                <a:cs typeface="Manrope SemiBold"/>
                <a:sym typeface="Manrope"/>
              </a:rPr>
              <a:t>Random graphs</a:t>
            </a:r>
            <a:endParaRPr sz="3000" b="0" i="0" u="none" strike="noStrike" cap="none" dirty="0">
              <a:solidFill>
                <a:srgbClr val="9EB9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8" name="Google Shape;129;p18" title="Копия Vect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603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7;p18" title="Копия ИТМОлого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2197" y="230480"/>
            <a:ext cx="1095900" cy="30058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114;p17"/>
              <p:cNvSpPr txBox="1"/>
              <p:nvPr/>
            </p:nvSpPr>
            <p:spPr>
              <a:xfrm>
                <a:off x="22310" y="2011012"/>
                <a:ext cx="3886200" cy="1679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buSzPts val="18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𝑒𝑑𝑔𝑒𝑠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 smtClean="0"/>
              </a:p>
              <a:p>
                <a:pPr lvl="0">
                  <a:buSzPts val="1800"/>
                </a:pPr>
                <a:endParaRPr lang="ru-RU" dirty="0"/>
              </a:p>
              <a:p>
                <a:pPr lvl="0">
                  <a:buSzPts val="1800"/>
                </a:pPr>
                <a:r>
                  <a:rPr lang="en-US" dirty="0" err="1" smtClean="0">
                    <a:latin typeface="Manrope SemiBold" panose="020B0604020202020204" charset="0"/>
                  </a:rPr>
                  <a:t>Erdős-Rényi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sz="1600" b="0" i="0" u="none" strike="noStrike" cap="none" dirty="0" smtClean="0">
                  <a:solidFill>
                    <a:schemeClr val="tx1"/>
                  </a:solidFill>
                  <a:latin typeface="Manrope SemiBold"/>
                  <a:ea typeface="Manrope SemiBold"/>
                  <a:cs typeface="Manrope SemiBold"/>
                  <a:sym typeface="Manrope SemiBold"/>
                </a:endParaRPr>
              </a:p>
              <a:p>
                <a:pPr lvl="0">
                  <a:buSzPts val="1800"/>
                </a:pPr>
                <a:r>
                  <a:rPr lang="en-US" dirty="0" err="1" smtClean="0">
                    <a:solidFill>
                      <a:schemeClr val="tx1"/>
                    </a:solidFill>
                    <a:latin typeface="Manrope SemiBold"/>
                    <a:ea typeface="Manrope SemiBold"/>
                    <a:cs typeface="Manrope SemiBold"/>
                    <a:sym typeface="Manrope SemiBold"/>
                  </a:rPr>
                  <a:t>Barabasi</a:t>
                </a:r>
                <a:r>
                  <a:rPr lang="en-US" dirty="0" smtClean="0">
                    <a:solidFill>
                      <a:schemeClr val="tx1"/>
                    </a:solidFill>
                    <a:latin typeface="Manrope SemiBold"/>
                    <a:ea typeface="Manrope SemiBold"/>
                    <a:cs typeface="Manrope SemiBold"/>
                    <a:sym typeface="Manrope SemiBold"/>
                  </a:rPr>
                  <a:t>-Albert: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𝐾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𝑑𝑖𝑣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𝑁</m:t>
                    </m:r>
                  </m:oMath>
                </a14:m>
                <a:endParaRPr lang="en-US" b="0" i="0" u="none" strike="noStrike" cap="none" dirty="0" smtClean="0">
                  <a:solidFill>
                    <a:schemeClr val="tx1"/>
                  </a:solidFill>
                  <a:latin typeface="Manrope SemiBold"/>
                  <a:ea typeface="Manrope SemiBold"/>
                  <a:cs typeface="Manrope SemiBold"/>
                  <a:sym typeface="Manrope SemiBold"/>
                </a:endParaRPr>
              </a:p>
              <a:p>
                <a:pPr lvl="0">
                  <a:buSzPts val="1800"/>
                </a:pPr>
                <a:r>
                  <a:rPr lang="en-US" b="0" i="0" u="none" strike="noStrike" cap="none" dirty="0" smtClean="0">
                    <a:solidFill>
                      <a:schemeClr val="tx1"/>
                    </a:solidFill>
                    <a:latin typeface="Manrope SemiBold"/>
                    <a:ea typeface="Manrope SemiBold"/>
                    <a:cs typeface="Manrope SemiBold"/>
                    <a:sym typeface="Manrope SemiBold"/>
                  </a:rPr>
                  <a:t>Watts-</a:t>
                </a:r>
                <a:r>
                  <a:rPr lang="en-US" b="0" i="0" u="none" strike="noStrike" cap="none" dirty="0" err="1" smtClean="0">
                    <a:solidFill>
                      <a:schemeClr val="tx1"/>
                    </a:solidFill>
                    <a:latin typeface="Manrope SemiBold"/>
                    <a:ea typeface="Manrope SemiBold"/>
                    <a:cs typeface="Manrope SemiBold"/>
                    <a:sym typeface="Manrope SemiBold"/>
                  </a:rPr>
                  <a:t>Strogatz</a:t>
                </a:r>
                <a:r>
                  <a:rPr lang="en-US" b="0" i="0" u="none" strike="noStrike" cap="none" dirty="0" smtClean="0">
                    <a:solidFill>
                      <a:schemeClr val="tx1"/>
                    </a:solidFill>
                    <a:latin typeface="Manrope SemiBold"/>
                    <a:ea typeface="Manrope SemiBold"/>
                    <a:cs typeface="Manrope SemiBold"/>
                    <a:sym typeface="Manrope SemiBold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𝑛</m:t>
                    </m:r>
                    <m:r>
                      <a:rPr lang="en-US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=</m:t>
                    </m:r>
                    <m:r>
                      <a:rPr lang="en-US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𝑁</m:t>
                    </m:r>
                    <m:r>
                      <a:rPr lang="en-US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, </m:t>
                    </m:r>
                    <m:r>
                      <a:rPr lang="en-US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𝑘</m:t>
                    </m:r>
                    <m:r>
                      <a:rPr lang="en-US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=</m:t>
                    </m:r>
                    <m:f>
                      <m:fPr>
                        <m:ctrlPr>
                          <a:rPr lang="en-US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nrope SemiBold"/>
                            <a:cs typeface="Manrope SemiBold"/>
                            <a:sym typeface="Manrope SemiBold"/>
                          </a:rPr>
                        </m:ctrlPr>
                      </m:fPr>
                      <m:num>
                        <m:r>
                          <a:rPr lang="en-US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nrope SemiBold"/>
                            <a:cs typeface="Manrope SemiBold"/>
                            <a:sym typeface="Manrope SemiBold"/>
                          </a:rPr>
                          <m:t>2</m:t>
                        </m:r>
                        <m:r>
                          <a:rPr lang="en-US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nrope SemiBold"/>
                            <a:cs typeface="Manrope SemiBold"/>
                            <a:sym typeface="Manrope SemiBold"/>
                          </a:rPr>
                          <m:t>𝐾</m:t>
                        </m:r>
                      </m:num>
                      <m:den>
                        <m:r>
                          <a:rPr lang="en-US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nrope SemiBold"/>
                            <a:cs typeface="Manrope SemiBold"/>
                            <a:sym typeface="Manrope SemiBold"/>
                          </a:rPr>
                          <m:t>𝑁</m:t>
                        </m:r>
                      </m:den>
                    </m:f>
                    <m:r>
                      <a:rPr lang="en-US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, </m:t>
                    </m:r>
                    <m:sSub>
                      <m:sSubPr>
                        <m:ctrlPr>
                          <a:rPr lang="en-US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nrope SemiBold"/>
                            <a:cs typeface="Manrope SemiBold"/>
                            <a:sym typeface="Manrope SemiBold"/>
                          </a:rPr>
                        </m:ctrlPr>
                      </m:sSubPr>
                      <m:e>
                        <m:r>
                          <a:rPr lang="en-US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nrope SemiBold"/>
                            <a:cs typeface="Manrope SemiBold"/>
                            <a:sym typeface="Manrope SemiBold"/>
                          </a:rPr>
                          <m:t>𝑝</m:t>
                        </m:r>
                      </m:e>
                      <m:sub>
                        <m:r>
                          <a:rPr lang="en-US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nrope SemiBold"/>
                            <a:cs typeface="Manrope SemiBold"/>
                            <a:sym typeface="Manrope SemiBold"/>
                          </a:rPr>
                          <m:t>𝑟𝑒𝑤𝑖𝑟𝑒</m:t>
                        </m:r>
                      </m:sub>
                    </m:sSub>
                    <m:r>
                      <a:rPr lang="en-US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nrope SemiBold"/>
                        <a:cs typeface="Manrope SemiBold"/>
                        <a:sym typeface="Manrope SemiBold"/>
                      </a:rPr>
                      <m:t>=0.1</m:t>
                    </m:r>
                  </m:oMath>
                </a14:m>
                <a:endParaRPr b="0" i="0" u="none" strike="noStrike" cap="none" dirty="0">
                  <a:solidFill>
                    <a:schemeClr val="tx1"/>
                  </a:solidFill>
                  <a:latin typeface="Manrope SemiBold"/>
                  <a:ea typeface="Manrope SemiBold"/>
                  <a:cs typeface="Manrope SemiBold"/>
                  <a:sym typeface="Manrope SemiBold"/>
                </a:endParaRPr>
              </a:p>
            </p:txBody>
          </p:sp>
        </mc:Choice>
        <mc:Fallback>
          <p:sp>
            <p:nvSpPr>
              <p:cNvPr id="9" name="Google Shape;114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0" y="2011012"/>
                <a:ext cx="3886200" cy="1679917"/>
              </a:xfrm>
              <a:prstGeom prst="rect">
                <a:avLst/>
              </a:prstGeom>
              <a:blipFill>
                <a:blip r:embed="rId5"/>
                <a:stretch>
                  <a:fillRect l="-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552589"/>
              </p:ext>
            </p:extLst>
          </p:nvPr>
        </p:nvGraphicFramePr>
        <p:xfrm>
          <a:off x="3886200" y="800039"/>
          <a:ext cx="4675909" cy="408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848">
                  <a:extLst>
                    <a:ext uri="{9D8B030D-6E8A-4147-A177-3AD203B41FA5}">
                      <a16:colId xmlns:a16="http://schemas.microsoft.com/office/drawing/2014/main" val="2229590005"/>
                    </a:ext>
                  </a:extLst>
                </a:gridCol>
                <a:gridCol w="1210848">
                  <a:extLst>
                    <a:ext uri="{9D8B030D-6E8A-4147-A177-3AD203B41FA5}">
                      <a16:colId xmlns:a16="http://schemas.microsoft.com/office/drawing/2014/main" val="3010536051"/>
                    </a:ext>
                  </a:extLst>
                </a:gridCol>
                <a:gridCol w="751656">
                  <a:extLst>
                    <a:ext uri="{9D8B030D-6E8A-4147-A177-3AD203B41FA5}">
                      <a16:colId xmlns:a16="http://schemas.microsoft.com/office/drawing/2014/main" val="230462631"/>
                    </a:ext>
                  </a:extLst>
                </a:gridCol>
                <a:gridCol w="751656">
                  <a:extLst>
                    <a:ext uri="{9D8B030D-6E8A-4147-A177-3AD203B41FA5}">
                      <a16:colId xmlns:a16="http://schemas.microsoft.com/office/drawing/2014/main" val="293105727"/>
                    </a:ext>
                  </a:extLst>
                </a:gridCol>
                <a:gridCol w="750901">
                  <a:extLst>
                    <a:ext uri="{9D8B030D-6E8A-4147-A177-3AD203B41FA5}">
                      <a16:colId xmlns:a16="http://schemas.microsoft.com/office/drawing/2014/main" val="1902862847"/>
                    </a:ext>
                  </a:extLst>
                </a:gridCol>
              </a:tblGrid>
              <a:tr h="4881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Metric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Original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1365"/>
                  </a:ext>
                </a:extLst>
              </a:tr>
              <a:tr h="7168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Radius</a:t>
                      </a:r>
                      <a:endParaRPr lang="ru-RU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566401"/>
                  </a:ext>
                </a:extLst>
              </a:tr>
              <a:tr h="7168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Diameter</a:t>
                      </a:r>
                      <a:endParaRPr lang="ru-RU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1965957"/>
                  </a:ext>
                </a:extLst>
              </a:tr>
              <a:tr h="7168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Transitivity</a:t>
                      </a:r>
                      <a:endParaRPr lang="ru-RU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0.63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0.49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034840"/>
                  </a:ext>
                </a:extLst>
              </a:tr>
              <a:tr h="71936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local</a:t>
                      </a:r>
                      <a:r>
                        <a:rPr lang="en-US" baseline="0" dirty="0" smtClean="0"/>
                        <a:t> clustering coefficient</a:t>
                      </a:r>
                      <a:endParaRPr lang="ru-RU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0.54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0.17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0.53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077627"/>
                  </a:ext>
                </a:extLst>
              </a:tr>
              <a:tr h="71936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shortest path length</a:t>
                      </a:r>
                      <a:endParaRPr lang="ru-RU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4.06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2.3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2.49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00B050"/>
                          </a:solidFill>
                        </a:rPr>
                        <a:t>3.86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56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5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9;p15"/>
          <p:cNvSpPr/>
          <p:nvPr/>
        </p:nvSpPr>
        <p:spPr>
          <a:xfrm>
            <a:off x="434686" y="755463"/>
            <a:ext cx="2890405" cy="37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smtClean="0">
                <a:solidFill>
                  <a:srgbClr val="9EB9FF"/>
                </a:solidFill>
                <a:latin typeface="Manrope"/>
                <a:ea typeface="Manrope SemiBold"/>
                <a:cs typeface="Manrope SemiBold"/>
                <a:sym typeface="Manrope"/>
              </a:rPr>
              <a:t>Random graphs</a:t>
            </a:r>
            <a:endParaRPr sz="3000" b="0" i="0" u="none" strike="noStrike" cap="none" dirty="0">
              <a:solidFill>
                <a:srgbClr val="9EB9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18" name="Google Shape;129;p18" title="Копия Vect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603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7;p18" title="Копия ИТМОлого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2197" y="230480"/>
            <a:ext cx="1095900" cy="3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0" y="1544974"/>
            <a:ext cx="4553976" cy="29022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l="1329" r="1"/>
          <a:stretch/>
        </p:blipFill>
        <p:spPr>
          <a:xfrm>
            <a:off x="4640259" y="1544976"/>
            <a:ext cx="4476033" cy="29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8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9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62" y="0"/>
            <a:ext cx="68938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34686" y="755463"/>
            <a:ext cx="3409950" cy="49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000" b="1" dirty="0" smtClean="0">
                <a:solidFill>
                  <a:schemeClr val="lt1"/>
                </a:solidFill>
                <a:latin typeface="Manrope"/>
                <a:ea typeface="Manrope SemiBold"/>
                <a:cs typeface="Manrope SemiBold"/>
                <a:sym typeface="Manrope"/>
              </a:rPr>
              <a:t>Degree centrality</a:t>
            </a:r>
            <a:endParaRPr sz="3000" b="0" i="0" u="none" strike="noStrike" cap="none" dirty="0">
              <a:solidFill>
                <a:schemeClr val="lt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9" name="Google Shape;61;p13" title="Копия Vect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238" y="209662"/>
            <a:ext cx="1238250" cy="3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;p13" title="Копия ИТМОлого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9936" y="230481"/>
            <a:ext cx="1095900" cy="3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3;p18"/>
          <p:cNvSpPr txBox="1"/>
          <p:nvPr/>
        </p:nvSpPr>
        <p:spPr>
          <a:xfrm>
            <a:off x="6220759" y="1072636"/>
            <a:ext cx="322118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Top 10 nodes are highlighted</a:t>
            </a:r>
            <a:endParaRPr b="0" i="0" u="none" strike="noStrike" cap="none" dirty="0">
              <a:solidFill>
                <a:srgbClr val="666666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600" y="1511211"/>
            <a:ext cx="6827764" cy="3015246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13962"/>
              </p:ext>
            </p:extLst>
          </p:nvPr>
        </p:nvGraphicFramePr>
        <p:xfrm>
          <a:off x="41882" y="1238038"/>
          <a:ext cx="2173266" cy="3754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633">
                  <a:extLst>
                    <a:ext uri="{9D8B030D-6E8A-4147-A177-3AD203B41FA5}">
                      <a16:colId xmlns:a16="http://schemas.microsoft.com/office/drawing/2014/main" val="2108893647"/>
                    </a:ext>
                  </a:extLst>
                </a:gridCol>
                <a:gridCol w="1086633">
                  <a:extLst>
                    <a:ext uri="{9D8B030D-6E8A-4147-A177-3AD203B41FA5}">
                      <a16:colId xmlns:a16="http://schemas.microsoft.com/office/drawing/2014/main" val="860508282"/>
                    </a:ext>
                  </a:extLst>
                </a:gridCol>
              </a:tblGrid>
              <a:tr h="82885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centrality value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296843"/>
                  </a:ext>
                </a:extLst>
              </a:tr>
              <a:tr h="438664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Василий </a:t>
                      </a:r>
                      <a:r>
                        <a:rPr lang="ru-RU" sz="1200" dirty="0" err="1" smtClean="0"/>
                        <a:t>Каратетян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0.375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88902"/>
                  </a:ext>
                </a:extLst>
              </a:tr>
              <a:tr h="438664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Илья Сиротин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0.250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45303"/>
                  </a:ext>
                </a:extLst>
              </a:tr>
              <a:tr h="614130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Аня </a:t>
                      </a:r>
                      <a:r>
                        <a:rPr lang="ru-RU" sz="1200" dirty="0" err="1" smtClean="0"/>
                        <a:t>Мгебришвили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0.250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006019"/>
                  </a:ext>
                </a:extLst>
              </a:tr>
              <a:tr h="438664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Дарья </a:t>
                      </a:r>
                      <a:r>
                        <a:rPr lang="ru-RU" sz="1200" dirty="0" err="1" smtClean="0"/>
                        <a:t>Иутина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0.208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62779"/>
                  </a:ext>
                </a:extLst>
              </a:tr>
              <a:tr h="438664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Артем </a:t>
                      </a:r>
                      <a:r>
                        <a:rPr lang="ru-RU" sz="1200" dirty="0" err="1" smtClean="0"/>
                        <a:t>Якуба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0.208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401698"/>
                  </a:ext>
                </a:extLst>
              </a:tr>
              <a:tr h="438664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Мери </a:t>
                      </a:r>
                      <a:r>
                        <a:rPr lang="ru-RU" sz="1200" dirty="0" err="1" smtClean="0"/>
                        <a:t>Казарян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0.208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309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316</Words>
  <Application>Microsoft Office PowerPoint</Application>
  <PresentationFormat>Экран (16:9)</PresentationFormat>
  <Paragraphs>134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Cambria Math</vt:lpstr>
      <vt:lpstr>Arial</vt:lpstr>
      <vt:lpstr>Manrope SemiBold</vt:lpstr>
      <vt:lpstr>Manrope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1645286</cp:lastModifiedBy>
  <cp:revision>46</cp:revision>
  <dcterms:modified xsi:type="dcterms:W3CDTF">2024-11-30T12:46:09Z</dcterms:modified>
</cp:coreProperties>
</file>